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embedTrueTypeFonts="1" saveSubsetFonts="1" autoCompressPictures="0">
  <p:sldMasterIdLst>
    <p:sldMasterId id="2147483659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9144000"/>
  <p:embeddedFontLst>
    <p:embeddedFont>
      <p:font typeface="Bookman Old Style" panose="02050604050505020204" pitchFamily="18" charset="0"/>
      <p:regular r:id="rId36"/>
      <p:bold r:id="rId37"/>
      <p:italic r:id="rId38"/>
      <p:boldItalic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Libre Franklin" pitchFamily="2" charset="0"/>
      <p:regular r:id="rId44"/>
      <p:bold r:id="rId45"/>
      <p:italic r:id="rId46"/>
      <p:boldItalic r:id="rId47"/>
    </p:embeddedFont>
    <p:embeddedFont>
      <p:font typeface="Roboto" panose="02000000000000000000" pitchFamily="2" charset="0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82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font" Target="fonts/font15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font" Target="fonts/font1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" name="Google Shape;10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f58cb611c0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gf58cb611c0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f58cb611c0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7" name="Google Shape;117;gf58cb611c0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f58cb611c0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5" name="Google Shape;125;gf58cb611c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f58cb611c0_0_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2" name="Google Shape;132;gf58cb611c0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f58cb611c0_0_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gf58cb611c0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102d5562a68_0_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g102d5562a68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cb392b9c9a_0_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1" name="Google Shape;161;gcb392b9c9a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02d5562a68_0_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8" name="Google Shape;168;g102d5562a68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02d5562a6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g102d5562a6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02d5562a68_0_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3" name="Google Shape;183;g102d5562a6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02d5562a68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1" name="Google Shape;191;g102d5562a6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04875e3788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04875e3788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g104875e3788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104875e3788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104875e3788_0_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104875e3788_0_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04875e3788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04875e3788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104875e3788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02d5562a68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02d5562a68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g102d5562a68_0_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04875e3788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04875e3788_0_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g104875e3788_0_3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04875e3788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04875e3788_0_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g104875e3788_0_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104875e3788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104875e3788_0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104875e3788_0_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04875e3788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04875e3788_0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104875e3788_0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102d5562a68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102d5562a68_0_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g102d5562a68_0_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04875e3788_0_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04875e3788_0_17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104875e3788_0_17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02d5562a68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102d5562a68_0_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g102d5562a68_0_5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04875e3788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04875e3788_0_1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g104875e3788_0_1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04875e3788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104875e3788_0_1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g104875e3788_0_1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04875e3788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104875e3788_0_1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g104875e3788_0_1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04875e3788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04875e3788_0_18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g104875e3788_0_18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04875e3788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04875e3788_0_1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g104875e3788_0_1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104875e3788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104875e3788_0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g104875e3788_0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04875e3788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104875e3788_0_1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g104875e3788_0_1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02d5562a68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02d5562a68_0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g102d5562a68_0_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4" name="Google Shape;36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Bookman Old Style"/>
              <a:buNone/>
              <a:defRPr sz="8000" b="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21" name="Google Shape;21;p2"/>
          <p:cNvCxnSpPr/>
          <p:nvPr/>
        </p:nvCxnSpPr>
        <p:spPr>
          <a:xfrm>
            <a:off x="1207658" y="4485132"/>
            <a:ext cx="9875520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2"/>
          <p:cNvSpPr txBox="1">
            <a:spLocks noGrp="1"/>
          </p:cNvSpPr>
          <p:nvPr>
            <p:ph type="dt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dt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body" idx="1"/>
          </p:nvPr>
        </p:nvSpPr>
        <p:spPr>
          <a:xfrm>
            <a:off x="1097280" y="2120900"/>
            <a:ext cx="4639736" cy="3748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2"/>
          </p:nvPr>
        </p:nvSpPr>
        <p:spPr>
          <a:xfrm>
            <a:off x="6515944" y="2120900"/>
            <a:ext cx="4639736" cy="3748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dt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man Old Style"/>
              <a:buNone/>
              <a:defRPr sz="3600" b="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5458984" y="812799"/>
            <a:ext cx="5928344" cy="529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body" idx="2"/>
          </p:nvPr>
        </p:nvSpPr>
        <p:spPr>
          <a:xfrm>
            <a:off x="643465" y="3043050"/>
            <a:ext cx="3517567" cy="306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dt" idx="10"/>
          </p:nvPr>
        </p:nvSpPr>
        <p:spPr>
          <a:xfrm>
            <a:off x="643464" y="6446520"/>
            <a:ext cx="351756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ftr" idx="11"/>
          </p:nvPr>
        </p:nvSpPr>
        <p:spPr>
          <a:xfrm>
            <a:off x="5458983" y="6446520"/>
            <a:ext cx="533401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ldNum" idx="12"/>
          </p:nvPr>
        </p:nvSpPr>
        <p:spPr>
          <a:xfrm>
            <a:off x="11597673" y="6446520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Bookman Old Style"/>
              <a:buNone/>
              <a:defRPr sz="80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cxnSp>
        <p:nvCxnSpPr>
          <p:cNvPr id="50" name="Google Shape;50;p6"/>
          <p:cNvCxnSpPr/>
          <p:nvPr/>
        </p:nvCxnSpPr>
        <p:spPr>
          <a:xfrm>
            <a:off x="1207658" y="4474741"/>
            <a:ext cx="9875520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6"/>
          <p:cNvSpPr txBox="1">
            <a:spLocks noGrp="1"/>
          </p:cNvSpPr>
          <p:nvPr>
            <p:ph type="dt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2"/>
          </p:nvPr>
        </p:nvSpPr>
        <p:spPr>
          <a:xfrm>
            <a:off x="1097280" y="2958274"/>
            <a:ext cx="4639736" cy="2910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body" idx="3"/>
          </p:nvPr>
        </p:nvSpPr>
        <p:spPr>
          <a:xfrm>
            <a:off x="6515944" y="2057400"/>
            <a:ext cx="4639736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body" idx="4"/>
          </p:nvPr>
        </p:nvSpPr>
        <p:spPr>
          <a:xfrm>
            <a:off x="6515944" y="2958273"/>
            <a:ext cx="4639736" cy="2910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dt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0"/>
          <p:cNvSpPr>
            <a:spLocks noGrp="1"/>
          </p:cNvSpPr>
          <p:nvPr>
            <p:ph type="pic" idx="2"/>
          </p:nvPr>
        </p:nvSpPr>
        <p:spPr>
          <a:xfrm>
            <a:off x="15" y="0"/>
            <a:ext cx="12191985" cy="457835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Bookman Old Style"/>
              <a:buNone/>
              <a:defRPr sz="3600" b="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body" idx="1"/>
          </p:nvPr>
        </p:nvSpPr>
        <p:spPr>
          <a:xfrm>
            <a:off x="1097279" y="5715000"/>
            <a:ext cx="10113264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F3F3F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dt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1"/>
          </p:nvPr>
        </p:nvSpPr>
        <p:spPr>
          <a:xfrm rot="5400000">
            <a:off x="4246034" y="-1040553"/>
            <a:ext cx="3760891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2"/>
          <p:cNvSpPr txBox="1">
            <a:spLocks noGrp="1"/>
          </p:cNvSpPr>
          <p:nvPr>
            <p:ph type="title"/>
          </p:nvPr>
        </p:nvSpPr>
        <p:spPr>
          <a:xfrm rot="5400000">
            <a:off x="7159401" y="1977801"/>
            <a:ext cx="575989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body" idx="1"/>
          </p:nvPr>
        </p:nvSpPr>
        <p:spPr>
          <a:xfrm rot="5400000">
            <a:off x="1825401" y="-574899"/>
            <a:ext cx="575989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dt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  <a:defRPr sz="4700" b="0" i="0" u="none" strike="noStrike" cap="none">
                <a:solidFill>
                  <a:srgbClr val="3F3F3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4925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1900"/>
              <a:buFont typeface="Calibri"/>
              <a:buChar char=" "/>
              <a:defRPr sz="19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365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700"/>
              <a:buFont typeface="Calibri"/>
              <a:buChar char="◦"/>
              <a:defRPr sz="17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Calibri"/>
              <a:buChar char="◦"/>
              <a:defRPr sz="13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Calibri"/>
              <a:buChar char="◦"/>
              <a:defRPr sz="13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300"/>
              <a:buFont typeface="Calibri"/>
              <a:buChar char="◦"/>
              <a:defRPr sz="13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6" name="Google Shape;16;p1"/>
          <p:cNvCxnSpPr/>
          <p:nvPr/>
        </p:nvCxnSpPr>
        <p:spPr>
          <a:xfrm>
            <a:off x="1193532" y="1897380"/>
            <a:ext cx="9966960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8/s41598-020-60055-w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"/>
          <p:cNvSpPr txBox="1"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4800"/>
              <a:buFont typeface="Bookman Old Style"/>
              <a:buNone/>
            </a:pPr>
            <a:r>
              <a:rPr lang="en-US" sz="4800"/>
              <a:t>Success and Music Genres - Quantifying the Evolution of Individual Scientific Impact</a:t>
            </a:r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1800"/>
              <a:t>Michael Mandulak</a:t>
            </a: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 sz="1800"/>
              <a:t>CSCI-6250</a:t>
            </a:r>
            <a:endParaRPr sz="1800"/>
          </a:p>
          <a:p>
            <a:pPr marL="0" lvl="0" indent="0" algn="l" rtl="0">
              <a:lnSpc>
                <a:spcPct val="11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Outline</a:t>
            </a:r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770"/>
              <a:buNone/>
            </a:pPr>
            <a:r>
              <a:rPr lang="en-US" sz="1629"/>
              <a:t> Quantification of Individual Scientific Impact</a:t>
            </a:r>
            <a:endParaRPr sz="1629"/>
          </a:p>
          <a:p>
            <a:pPr marL="384048" lvl="1" indent="-177671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490"/>
              <a:buFont typeface="Arial"/>
              <a:buChar char="•"/>
            </a:pPr>
            <a:r>
              <a:rPr lang="en-US" sz="1490"/>
              <a:t>Random Impact Rule</a:t>
            </a:r>
            <a:endParaRPr sz="1490"/>
          </a:p>
          <a:p>
            <a:pPr marL="384048" marR="0" lvl="1" indent="-177671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490"/>
              <a:buFont typeface="Arial"/>
              <a:buChar char="•"/>
            </a:pPr>
            <a:r>
              <a:rPr lang="en-US" sz="1490"/>
              <a:t>Q-model</a:t>
            </a:r>
            <a:endParaRPr sz="1490"/>
          </a:p>
          <a:p>
            <a:pPr marL="0" marR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en-US" sz="1629"/>
              <a:t>Related works</a:t>
            </a:r>
            <a:endParaRPr sz="1629"/>
          </a:p>
          <a:p>
            <a:pPr marL="384048" lvl="1" indent="-177671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1490"/>
              <a:buFont typeface="Arial"/>
              <a:buChar char="•"/>
            </a:pPr>
            <a:r>
              <a:rPr lang="en-US" sz="1490"/>
              <a:t>Mentorship in the music industry</a:t>
            </a:r>
            <a:endParaRPr sz="1490"/>
          </a:p>
          <a:p>
            <a:pPr marL="384048" lvl="1" indent="-177671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490"/>
              <a:buFont typeface="Arial"/>
              <a:buChar char="•"/>
            </a:pPr>
            <a:r>
              <a:rPr lang="en-US" sz="1490"/>
              <a:t>Productivity and success in the performing arts</a:t>
            </a:r>
            <a:endParaRPr sz="1490"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en-US" sz="1629"/>
              <a:t>Project Goals</a:t>
            </a:r>
            <a:endParaRPr sz="1629"/>
          </a:p>
          <a:p>
            <a:pPr marL="384048" lvl="1" indent="-177671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490"/>
              <a:buFont typeface="Arial"/>
              <a:buChar char="•"/>
            </a:pPr>
            <a:r>
              <a:rPr lang="en-US" sz="1490"/>
              <a:t>Quantification of Success in Music Genres</a:t>
            </a:r>
            <a:endParaRPr sz="1490"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en-US" sz="1629"/>
              <a:t>Data Collection and Statistics</a:t>
            </a:r>
            <a:endParaRPr sz="1629"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en-US" sz="1629"/>
              <a:t>Network Views</a:t>
            </a:r>
            <a:endParaRPr sz="1629"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en-US" sz="1629"/>
              <a:t>Results</a:t>
            </a:r>
            <a:endParaRPr sz="1629"/>
          </a:p>
          <a:p>
            <a:pPr marL="384048" lvl="1" indent="-177671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490"/>
              <a:buFont typeface="Arial"/>
              <a:buChar char="•"/>
            </a:pPr>
            <a:r>
              <a:rPr lang="en-US" sz="1490"/>
              <a:t>Genre Prediction</a:t>
            </a:r>
            <a:endParaRPr sz="1490"/>
          </a:p>
          <a:p>
            <a:pPr marL="384048" lvl="1" indent="-175766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460"/>
              <a:buFont typeface="Arial"/>
              <a:buChar char="•"/>
            </a:pPr>
            <a:r>
              <a:rPr lang="en-US" sz="1490"/>
              <a:t>Generation of Temporal Data</a:t>
            </a:r>
            <a:endParaRPr sz="1490"/>
          </a:p>
          <a:p>
            <a:pPr marL="384048" lvl="1" indent="-175766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1460"/>
              <a:buFont typeface="Arial"/>
              <a:buChar char="•"/>
            </a:pPr>
            <a:r>
              <a:rPr lang="en-US" sz="1490"/>
              <a:t>Parameter Estimation and Correlation</a:t>
            </a:r>
            <a:endParaRPr sz="1490"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770"/>
              <a:buNone/>
            </a:pPr>
            <a:r>
              <a:rPr lang="en-US" sz="1629"/>
              <a:t>Conclusions and Future Works</a:t>
            </a:r>
            <a:endParaRPr sz="1629"/>
          </a:p>
        </p:txBody>
      </p:sp>
      <p:sp>
        <p:nvSpPr>
          <p:cNvPr id="106" name="Google Shape;106;p14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643466" y="786383"/>
            <a:ext cx="3517500" cy="209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Research Focus</a:t>
            </a:r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sldNum" idx="12"/>
          </p:nvPr>
        </p:nvSpPr>
        <p:spPr>
          <a:xfrm>
            <a:off x="11597673" y="6446520"/>
            <a:ext cx="780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>
                <a:solidFill>
                  <a:schemeClr val="dk2"/>
                </a:solidFill>
              </a:rPr>
              <a:t>2</a:t>
            </a:fld>
            <a:endParaRPr>
              <a:solidFill>
                <a:schemeClr val="dk2"/>
              </a:solidFill>
            </a:endParaRPr>
          </a:p>
        </p:txBody>
      </p:sp>
      <p:pic>
        <p:nvPicPr>
          <p:cNvPr id="113" name="Google Shape;113;p15"/>
          <p:cNvPicPr preferRelativeResize="0"/>
          <p:nvPr/>
        </p:nvPicPr>
        <p:blipFill rotWithShape="1">
          <a:blip r:embed="rId3">
            <a:alphaModFix/>
          </a:blip>
          <a:srcRect t="11630" b="10784"/>
          <a:stretch/>
        </p:blipFill>
        <p:spPr>
          <a:xfrm>
            <a:off x="4970875" y="1723975"/>
            <a:ext cx="7031977" cy="3410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5"/>
          <p:cNvSpPr txBox="1">
            <a:spLocks noGrp="1"/>
          </p:cNvSpPr>
          <p:nvPr>
            <p:ph type="body" idx="2"/>
          </p:nvPr>
        </p:nvSpPr>
        <p:spPr>
          <a:xfrm>
            <a:off x="643465" y="3043050"/>
            <a:ext cx="3517500" cy="306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34327" algn="l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ct val="94736"/>
              <a:buChar char="●"/>
            </a:pPr>
            <a:r>
              <a:rPr lang="en-US" sz="1900">
                <a:solidFill>
                  <a:schemeClr val="lt1"/>
                </a:solidFill>
              </a:rPr>
              <a:t>Study scientists’ impact on the field over careers</a:t>
            </a:r>
            <a:endParaRPr sz="1900">
              <a:solidFill>
                <a:schemeClr val="lt1"/>
              </a:solidFill>
            </a:endParaRPr>
          </a:p>
          <a:p>
            <a:pPr marL="457200" lvl="0" indent="-33432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4736"/>
              <a:buChar char="●"/>
            </a:pPr>
            <a:r>
              <a:rPr lang="en-US" sz="1900">
                <a:solidFill>
                  <a:schemeClr val="lt1"/>
                </a:solidFill>
              </a:rPr>
              <a:t>Quantify:</a:t>
            </a:r>
            <a:endParaRPr sz="1900">
              <a:solidFill>
                <a:schemeClr val="lt1"/>
              </a:solidFill>
            </a:endParaRPr>
          </a:p>
          <a:p>
            <a:pPr marL="914400" lvl="1" indent="-33432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5882"/>
              <a:buChar char="○"/>
            </a:pPr>
            <a:r>
              <a:rPr lang="en-US" sz="1700">
                <a:solidFill>
                  <a:schemeClr val="lt1"/>
                </a:solidFill>
              </a:rPr>
              <a:t>What distinguishes scientists?</a:t>
            </a:r>
            <a:endParaRPr sz="1700">
              <a:solidFill>
                <a:schemeClr val="lt1"/>
              </a:solidFill>
            </a:endParaRPr>
          </a:p>
          <a:p>
            <a:pPr marL="1371600" lvl="2" indent="-29908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2307"/>
              <a:buChar char="■"/>
            </a:pPr>
            <a:r>
              <a:rPr lang="en-US" sz="1300">
                <a:solidFill>
                  <a:schemeClr val="lt1"/>
                </a:solidFill>
              </a:rPr>
              <a:t>Productivity (N)?</a:t>
            </a:r>
            <a:endParaRPr sz="1300">
              <a:solidFill>
                <a:schemeClr val="lt1"/>
              </a:solidFill>
            </a:endParaRPr>
          </a:p>
          <a:p>
            <a:pPr marL="1371600" lvl="2" indent="-29908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2307"/>
              <a:buChar char="■"/>
            </a:pPr>
            <a:r>
              <a:rPr lang="en-US" sz="1300">
                <a:solidFill>
                  <a:schemeClr val="lt1"/>
                </a:solidFill>
              </a:rPr>
              <a:t>Timing of publications?</a:t>
            </a:r>
            <a:endParaRPr sz="1300">
              <a:solidFill>
                <a:schemeClr val="lt1"/>
              </a:solidFill>
            </a:endParaRPr>
          </a:p>
          <a:p>
            <a:pPr marL="1371600" lvl="2" indent="-29908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92307"/>
              <a:buChar char="■"/>
            </a:pPr>
            <a:r>
              <a:rPr lang="en-US" sz="1300">
                <a:solidFill>
                  <a:schemeClr val="lt1"/>
                </a:solidFill>
              </a:rPr>
              <a:t>Luck?</a:t>
            </a:r>
            <a:endParaRPr sz="1300">
              <a:solidFill>
                <a:schemeClr val="lt1"/>
              </a:solidFill>
            </a:endParaRPr>
          </a:p>
          <a:p>
            <a:pPr marL="914400" lvl="1" indent="-334327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5882"/>
              <a:buChar char="○"/>
            </a:pPr>
            <a:r>
              <a:rPr lang="en-US" sz="1700">
                <a:solidFill>
                  <a:schemeClr val="lt1"/>
                </a:solidFill>
              </a:rPr>
              <a:t>Change in impact - evolution</a:t>
            </a:r>
            <a:endParaRPr sz="17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57894"/>
              <a:buFont typeface="Arial"/>
              <a:buNone/>
            </a:pPr>
            <a:endParaRPr sz="1900">
              <a:solidFill>
                <a:srgbClr val="3F3F3F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Methods Used</a:t>
            </a:r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Time series of publications and citation numbers</a:t>
            </a:r>
            <a:endParaRPr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Distribution of scientist’s top papers within their career</a:t>
            </a:r>
            <a:endParaRPr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PCA and covariance of scientists’ citation statistics</a:t>
            </a:r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pic>
        <p:nvPicPr>
          <p:cNvPr id="122" name="Google Shape;122;p16"/>
          <p:cNvPicPr preferRelativeResize="0"/>
          <p:nvPr/>
        </p:nvPicPr>
        <p:blipFill rotWithShape="1">
          <a:blip r:embed="rId3">
            <a:alphaModFix/>
          </a:blip>
          <a:srcRect l="41615" t="35095" r="19404" b="34882"/>
          <a:stretch/>
        </p:blipFill>
        <p:spPr>
          <a:xfrm>
            <a:off x="2782687" y="3160774"/>
            <a:ext cx="6626627" cy="3189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Data Utilized</a:t>
            </a:r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Two separate sets:</a:t>
            </a:r>
            <a:endParaRPr/>
          </a:p>
          <a:p>
            <a:pPr marL="91440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American Physical Society (APS) </a:t>
            </a:r>
            <a:r>
              <a:rPr lang="en-US" i="1"/>
              <a:t>Physical Review </a:t>
            </a:r>
            <a:r>
              <a:rPr lang="en-US"/>
              <a:t>(1893-2010)</a:t>
            </a:r>
            <a:endParaRPr/>
          </a:p>
          <a:p>
            <a:pPr marL="1371600" lvl="2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-US" sz="1700"/>
              <a:t>236,000~ physicists publishing</a:t>
            </a:r>
            <a:endParaRPr sz="1700"/>
          </a:p>
          <a:p>
            <a:pPr marL="91440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 sz="1700"/>
              <a:t> </a:t>
            </a:r>
            <a:r>
              <a:rPr lang="en-US"/>
              <a:t>Google Scholar - Web of Science (WoS)</a:t>
            </a:r>
            <a:endParaRPr/>
          </a:p>
          <a:p>
            <a:pPr marL="1371600" lvl="2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-US" sz="1700"/>
              <a:t>515,000~ publications</a:t>
            </a:r>
            <a:endParaRPr sz="1700"/>
          </a:p>
          <a:p>
            <a:pPr marL="1371600" lvl="2" indent="-3048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</a:pPr>
            <a:r>
              <a:rPr lang="en-US" sz="1700"/>
              <a:t>Biology, Chemistry, Cognitive Science, Ecology, Economics, Neuroscience</a:t>
            </a:r>
            <a:endParaRPr sz="1700"/>
          </a:p>
          <a:p>
            <a:pPr marL="457200" lvl="0" indent="-33655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/>
              <a:t>Results of 2900~ scientists:</a:t>
            </a:r>
            <a:endParaRPr/>
          </a:p>
          <a:p>
            <a:pPr marL="91440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Consistently publish (5~ years)</a:t>
            </a:r>
            <a:endParaRPr/>
          </a:p>
          <a:p>
            <a:pPr marL="91440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Long career (20 years)</a:t>
            </a:r>
            <a:endParaRPr/>
          </a:p>
          <a:p>
            <a:pPr marL="91440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Solid baseline (10 publications)</a:t>
            </a:r>
            <a:endParaRPr/>
          </a:p>
        </p:txBody>
      </p:sp>
      <p:sp>
        <p:nvSpPr>
          <p:cNvPr id="129" name="Google Shape;129;p17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Conclusions</a:t>
            </a:r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marR="0" lvl="0" indent="-3429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Random Impact Rule:</a:t>
            </a:r>
            <a:endParaRPr/>
          </a:p>
          <a:p>
            <a:pPr marL="914400" marR="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Random distribution of impact throughout any scientist’s career</a:t>
            </a:r>
            <a:endParaRPr/>
          </a:p>
          <a:p>
            <a:pPr marL="914400" marR="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Ignores time/order of publication</a:t>
            </a:r>
            <a:endParaRPr/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Q-Model:</a:t>
            </a:r>
            <a:endParaRPr/>
          </a:p>
          <a:p>
            <a:pPr marL="914400" marR="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Number of citations 10 years after publication</a:t>
            </a:r>
            <a:endParaRPr/>
          </a:p>
          <a:p>
            <a:pPr marL="914400" marR="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“Luck” factor, fairly constant and unique to the scientist</a:t>
            </a:r>
            <a:endParaRPr/>
          </a:p>
          <a:p>
            <a:pPr marL="914400" marR="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Potential impact of paper a</a:t>
            </a:r>
            <a:endParaRPr/>
          </a:p>
          <a:p>
            <a:pPr marL="457200" marR="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Predictive measure of Q on productivity N</a:t>
            </a:r>
            <a:endParaRPr/>
          </a:p>
          <a:p>
            <a:pPr marL="0" lvl="0" indent="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-US"/>
              <a:t> </a:t>
            </a:r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137" name="Google Shape;137;p18" descr="&lt;math xmlns=&quot;http://www.w3.org/1998/Math/MathML&quot;&gt;&lt;msub&gt;&lt;mi&gt;c&lt;/mi&gt;&lt;mrow&gt;&lt;mn&gt;10&lt;/mn&gt;&lt;mo&gt;,&lt;/mo&gt;&lt;mi&gt;i&lt;/mi&gt;&lt;mi&gt;a&lt;/mi&gt;&lt;/mrow&gt;&lt;/msub&gt;&lt;mo&gt;=&lt;/mo&gt;&lt;msub&gt;&lt;mi&gt;Q&lt;/mi&gt;&lt;mi&gt;i&lt;/mi&gt;&lt;/msub&gt;&lt;msub&gt;&lt;mi&gt;p&lt;/mi&gt;&lt;mi&gt;a&lt;/mi&gt;&lt;/msub&gt;&lt;/math&gt;" title="c subscript 10 comma i a end subscript equals Q subscript i p subscript a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60211" y="3246450"/>
            <a:ext cx="1661589" cy="365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" name="Google Shape;138;p18"/>
          <p:cNvCxnSpPr/>
          <p:nvPr/>
        </p:nvCxnSpPr>
        <p:spPr>
          <a:xfrm rot="10800000" flipH="1">
            <a:off x="6692175" y="3399325"/>
            <a:ext cx="2191200" cy="118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39" name="Google Shape;139;p18"/>
          <p:cNvCxnSpPr/>
          <p:nvPr/>
        </p:nvCxnSpPr>
        <p:spPr>
          <a:xfrm rot="10800000" flipH="1">
            <a:off x="7675275" y="3541675"/>
            <a:ext cx="2451600" cy="30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0" name="Google Shape;140;p18"/>
          <p:cNvCxnSpPr/>
          <p:nvPr/>
        </p:nvCxnSpPr>
        <p:spPr>
          <a:xfrm rot="-5400000">
            <a:off x="10177975" y="3719125"/>
            <a:ext cx="402900" cy="237000"/>
          </a:xfrm>
          <a:prstGeom prst="bentConnector3">
            <a:avLst>
              <a:gd name="adj1" fmla="val 52935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41" name="Google Shape;141;p18"/>
          <p:cNvCxnSpPr/>
          <p:nvPr/>
        </p:nvCxnSpPr>
        <p:spPr>
          <a:xfrm rot="10800000" flipH="1">
            <a:off x="4974725" y="4027250"/>
            <a:ext cx="5306400" cy="130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Takeaways</a:t>
            </a:r>
            <a:endParaRPr/>
          </a:p>
        </p:txBody>
      </p:sp>
      <p:sp>
        <p:nvSpPr>
          <p:cNvPr id="147" name="Google Shape;147;p19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Q-enabled: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Can predict success based on a known Q value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Can generate synthetic publication sequences (Q and N)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Can estimate Q from a set N</a:t>
            </a:r>
            <a:r>
              <a:rPr lang="en-US" baseline="-25000"/>
              <a:t>0 </a:t>
            </a:r>
            <a:r>
              <a:rPr lang="en-US"/>
              <a:t>publications</a:t>
            </a:r>
            <a:endParaRPr/>
          </a:p>
          <a:p>
            <a:pPr marL="45720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Unknown nature of Q parameter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Assumed intrinsic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Q is consistent throughout career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9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pic>
        <p:nvPicPr>
          <p:cNvPr id="149" name="Google Shape;149;p19"/>
          <p:cNvPicPr preferRelativeResize="0"/>
          <p:nvPr/>
        </p:nvPicPr>
        <p:blipFill rotWithShape="1">
          <a:blip r:embed="rId3">
            <a:alphaModFix/>
          </a:blip>
          <a:srcRect l="31840" t="34461" r="48999" b="35517"/>
          <a:stretch/>
        </p:blipFill>
        <p:spPr>
          <a:xfrm>
            <a:off x="8149050" y="2108200"/>
            <a:ext cx="3006623" cy="2944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0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Takeaways (cont.)</a:t>
            </a:r>
            <a:endParaRPr/>
          </a:p>
        </p:txBody>
      </p:sp>
      <p:sp>
        <p:nvSpPr>
          <p:cNvPr id="155" name="Google Shape;155;p20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Q and Productivity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Can generate synthetic sequences of publications from Q and N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Randomly draw potentials and assign impact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0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157" name="Google Shape;15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7400" y="3566975"/>
            <a:ext cx="3676201" cy="230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44275" y="2097812"/>
            <a:ext cx="3312176" cy="3988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Related Works of Interest</a:t>
            </a:r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i="1"/>
              <a:t>Elites, communities and the limited benefits of mentorship in electronic music</a:t>
            </a:r>
            <a:endParaRPr i="1"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Janosov, M., Musciotto, F., Battiston, F., &amp; Iñiguez, G. 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Studies individual vs. collaboration in achieving success in the music industry</a:t>
            </a:r>
            <a:endParaRPr/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Mentorship shows positive results, does not directly lead to all-star development</a:t>
            </a:r>
            <a:endParaRPr/>
          </a:p>
          <a:p>
            <a:pPr marL="457200" lvl="0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i="1"/>
              <a:t>Quantifying and predicting success in show business</a:t>
            </a:r>
            <a:endParaRPr i="1"/>
          </a:p>
          <a:p>
            <a:pPr marL="91440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Williams, O. E., Lacasa, L., &amp; Latora, V. </a:t>
            </a:r>
            <a:endParaRPr/>
          </a:p>
          <a:p>
            <a:pPr marL="91440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Productivity is consistently higher in the beginning</a:t>
            </a:r>
            <a:endParaRPr/>
          </a:p>
          <a:p>
            <a:pPr marL="91440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“Rich-get-richer”</a:t>
            </a:r>
            <a:endParaRPr/>
          </a:p>
          <a:p>
            <a:pPr marL="914400" lvl="1" indent="-34290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Career activity is unpredictable</a:t>
            </a:r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2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Related Works Takeaways</a:t>
            </a:r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Similar methodologies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Trend variance based on dataset utilized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Trend per field? Industry?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Genre Problem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Trend observed in all instances in the field?</a:t>
            </a:r>
            <a:endParaRPr/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How specific can trends categorize?</a:t>
            </a:r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173" name="Google Shape;17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97425" y="2449712"/>
            <a:ext cx="5328025" cy="3077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Research Project Goals</a:t>
            </a:r>
            <a:endParaRPr/>
          </a:p>
        </p:txBody>
      </p:sp>
      <p:sp>
        <p:nvSpPr>
          <p:cNvPr id="179" name="Google Shape;179;p23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lnSpcReduction="10000"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Find trends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Success based on genre?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Quantification methods work outside of science?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Apply methods of scientific impact to music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Q-model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Predictive measures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Sequence/data generation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23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Data Collection</a:t>
            </a:r>
            <a:endParaRPr/>
          </a:p>
        </p:txBody>
      </p:sp>
      <p:sp>
        <p:nvSpPr>
          <p:cNvPr id="186" name="Google Shape;186;p24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lnSpcReduction="10000"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Spotify Daily Top 200 Song Dataset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January 2017 - Present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Extract artist lists from all songs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Restrict to U.S.A.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Query APIs for extended data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Spotify - Popularity, Genres, Top 10 songs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Musicbrainz - Productivity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24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188" name="Google Shape;18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6275" y="2288900"/>
            <a:ext cx="3399398" cy="3399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700"/>
              <a:buFont typeface="Bookman Old Style"/>
              <a:buNone/>
            </a:pPr>
            <a:r>
              <a:rPr lang="en-US"/>
              <a:t>Genre Extraction</a:t>
            </a:r>
            <a:endParaRPr/>
          </a:p>
        </p:txBody>
      </p:sp>
      <p:sp>
        <p:nvSpPr>
          <p:cNvPr id="194" name="Google Shape;194;p25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Generalized into 27 groups (most frequent)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Each </a:t>
            </a:r>
            <a:r>
              <a:rPr lang="en-US" u="sng"/>
              <a:t>artist</a:t>
            </a:r>
            <a:r>
              <a:rPr lang="en-US"/>
              <a:t> tagged by Spotify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Multiple tags per genre label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Categorized with sequence similarity measures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Single binary vector per song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Matches artist’s genre labels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5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pic>
        <p:nvPicPr>
          <p:cNvPr id="196" name="Google Shape;19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37575" y="628999"/>
            <a:ext cx="1218100" cy="560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6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pic>
        <p:nvPicPr>
          <p:cNvPr id="203" name="Google Shape;20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5800" y="0"/>
            <a:ext cx="10640401" cy="6384226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6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Number of Artists Per Genre (2363 Total)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pic>
        <p:nvPicPr>
          <p:cNvPr id="211" name="Google Shape;21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200" y="0"/>
            <a:ext cx="10587600" cy="635254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7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Popularity Values Per Genre 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8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pic>
        <p:nvPicPr>
          <p:cNvPr id="219" name="Google Shape;21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212" y="0"/>
            <a:ext cx="10640376" cy="6384226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8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Popularity Values Per Genre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9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  <p:sp>
        <p:nvSpPr>
          <p:cNvPr id="227" name="Google Shape;227;p29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Data Utilization</a:t>
            </a:r>
            <a:endParaRPr/>
          </a:p>
        </p:txBody>
      </p:sp>
      <p:sp>
        <p:nvSpPr>
          <p:cNvPr id="228" name="Google Shape;228;p29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Apply Q-model with Spotify Popularities (P</a:t>
            </a:r>
            <a:r>
              <a:rPr lang="en-US" baseline="-25000"/>
              <a:t>s</a:t>
            </a:r>
            <a:r>
              <a:rPr lang="en-US"/>
              <a:t>)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Sequence of top 10 songs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Generate potentials from truncated normal distribution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Popularities bounded by top 10 list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Scaled and unscaled variants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Genre prediction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“Fake” data generation and Network View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9" name="Google Shape;22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55309" y="2108200"/>
            <a:ext cx="1974841" cy="3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12525" y="2844099"/>
            <a:ext cx="1460400" cy="36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0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pic>
        <p:nvPicPr>
          <p:cNvPr id="237" name="Google Shape;23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863" y="0"/>
            <a:ext cx="10604275" cy="6362576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0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Average Q Values Per Genre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1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pic>
        <p:nvPicPr>
          <p:cNvPr id="245" name="Google Shape;2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5675" y="0"/>
            <a:ext cx="10620652" cy="6372376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1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Correlation Matrix (Pearson)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2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pic>
        <p:nvPicPr>
          <p:cNvPr id="253" name="Google Shape;25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950" y="82900"/>
            <a:ext cx="5507726" cy="330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32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Temporal 1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55" name="Google Shape;255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7000" y="82903"/>
            <a:ext cx="5507726" cy="33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3950" y="3174350"/>
            <a:ext cx="5507726" cy="322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67000" y="3174350"/>
            <a:ext cx="5507726" cy="32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3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sp>
        <p:nvSpPr>
          <p:cNvPr id="264" name="Google Shape;264;p33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Temporal 2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65" name="Google Shape;26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951" y="169584"/>
            <a:ext cx="5507726" cy="330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950" y="3221725"/>
            <a:ext cx="5507726" cy="317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74877" y="169566"/>
            <a:ext cx="5507726" cy="3304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4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274" name="Google Shape;274;p3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Data Utilization</a:t>
            </a:r>
            <a:endParaRPr/>
          </a:p>
        </p:txBody>
      </p:sp>
      <p:sp>
        <p:nvSpPr>
          <p:cNvPr id="275" name="Google Shape;275;p34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Apply Q-model with Spotify Popularities (P</a:t>
            </a:r>
            <a:r>
              <a:rPr lang="en-US" baseline="-25000"/>
              <a:t>s</a:t>
            </a:r>
            <a:r>
              <a:rPr lang="en-US"/>
              <a:t>)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Genre prediction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Parameters: Q, N, Release Date, Popularity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Prediction with randomized combinations of categorized genres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Methods: SVM (flattened classifier), DT, k-NN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“Fake” data generation and Network View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5"/>
          <p:cNvSpPr txBox="1">
            <a:spLocks noGrp="1"/>
          </p:cNvSpPr>
          <p:nvPr>
            <p:ph type="sldNum" idx="12"/>
          </p:nvPr>
        </p:nvSpPr>
        <p:spPr>
          <a:xfrm>
            <a:off x="11597673" y="6446520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>
                <a:solidFill>
                  <a:schemeClr val="dk2"/>
                </a:solidFill>
              </a:rPr>
              <a:t>22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282" name="Google Shape;282;p35"/>
          <p:cNvSpPr txBox="1">
            <a:spLocks noGrp="1"/>
          </p:cNvSpPr>
          <p:nvPr>
            <p:ph type="title"/>
          </p:nvPr>
        </p:nvSpPr>
        <p:spPr>
          <a:xfrm>
            <a:off x="643466" y="786383"/>
            <a:ext cx="3517500" cy="2094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Genre Prediction</a:t>
            </a:r>
            <a:endParaRPr/>
          </a:p>
        </p:txBody>
      </p:sp>
      <p:sp>
        <p:nvSpPr>
          <p:cNvPr id="283" name="Google Shape;283;p35"/>
          <p:cNvSpPr txBox="1">
            <a:spLocks noGrp="1"/>
          </p:cNvSpPr>
          <p:nvPr>
            <p:ph type="body" idx="2"/>
          </p:nvPr>
        </p:nvSpPr>
        <p:spPr>
          <a:xfrm>
            <a:off x="643465" y="3043050"/>
            <a:ext cx="3517500" cy="30645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-US"/>
              <a:t>Parameters:</a:t>
            </a:r>
            <a:endParaRPr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Q value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Release Date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Popularity Value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/>
              <a:t>Productivity (N)</a:t>
            </a:r>
            <a:endParaRPr/>
          </a:p>
        </p:txBody>
      </p:sp>
      <p:pic>
        <p:nvPicPr>
          <p:cNvPr id="284" name="Google Shape;28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02325" y="778775"/>
            <a:ext cx="7067275" cy="530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6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sp>
        <p:nvSpPr>
          <p:cNvPr id="291" name="Google Shape;291;p3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Data Utilization</a:t>
            </a:r>
            <a:endParaRPr/>
          </a:p>
        </p:txBody>
      </p:sp>
      <p:sp>
        <p:nvSpPr>
          <p:cNvPr id="292" name="Google Shape;292;p36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Apply Q-model with Spotify Popularities (P</a:t>
            </a:r>
            <a:r>
              <a:rPr lang="en-US" baseline="-25000"/>
              <a:t>s</a:t>
            </a:r>
            <a:r>
              <a:rPr lang="en-US"/>
              <a:t>)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Genre prediction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“Fake” data generation and Network View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Networks:</a:t>
            </a:r>
            <a:endParaRPr/>
          </a:p>
          <a:p>
            <a:pPr marL="1371600" lvl="2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-US"/>
              <a:t>Genre-based edges</a:t>
            </a:r>
            <a:endParaRPr/>
          </a:p>
          <a:p>
            <a:pPr marL="1371600" lvl="2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-US"/>
              <a:t>Popularity-banded edges (±5) - Top Limited</a:t>
            </a:r>
            <a:endParaRPr/>
          </a:p>
          <a:p>
            <a:pPr marL="1371600" lvl="2" indent="-292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000"/>
              <a:buChar char="■"/>
            </a:pPr>
            <a:r>
              <a:rPr lang="en-US"/>
              <a:t>Popularity-banded edges (±5) - Unlimited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Re-evaluate Q values and apply to network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7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pic>
        <p:nvPicPr>
          <p:cNvPr id="299" name="Google Shape;29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7525" y="0"/>
            <a:ext cx="6748149" cy="6391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84974" y="112513"/>
            <a:ext cx="1342300" cy="6171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7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Network View of Genre-based Edges - Layout 1 </a:t>
            </a:r>
            <a:r>
              <a:rPr lang="en-US"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(N: 2363, E:1528446)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8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pic>
        <p:nvPicPr>
          <p:cNvPr id="308" name="Google Shape;30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450" y="164250"/>
            <a:ext cx="11723105" cy="6142037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8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Network View of Genre-based Edges - Layout 2 </a:t>
            </a:r>
            <a:r>
              <a:rPr lang="en-US"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(N: 2363, E:1528446)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9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  <p:pic>
        <p:nvPicPr>
          <p:cNvPr id="316" name="Google Shape;316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7775" y="13"/>
            <a:ext cx="6379226" cy="6396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84974" y="112513"/>
            <a:ext cx="1342300" cy="6171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9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Network View of Popularity-banded Edges - Limited (N: 2363, E: 2356) 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0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  <p:pic>
        <p:nvPicPr>
          <p:cNvPr id="325" name="Google Shape;32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84974" y="112513"/>
            <a:ext cx="1342300" cy="617102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0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Network View of Popularity-banded Edges - Unlimited  (N: 2363, E: 539457)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327" name="Google Shape;32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34325" y="151150"/>
            <a:ext cx="5259728" cy="6093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1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>
                <a:solidFill>
                  <a:srgbClr val="FFFFFF"/>
                </a:solidFill>
              </a:rPr>
              <a:t>28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334" name="Google Shape;334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1964" y="196187"/>
            <a:ext cx="10268075" cy="6160825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1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Average Degrees for Popularity-Banded Network - Unlimited (</a:t>
            </a:r>
            <a:r>
              <a:rPr lang="en-US"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Average Overall Degree 457~)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2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  <p:pic>
        <p:nvPicPr>
          <p:cNvPr id="342" name="Google Shape;342;p42"/>
          <p:cNvPicPr preferRelativeResize="0"/>
          <p:nvPr/>
        </p:nvPicPr>
        <p:blipFill rotWithShape="1">
          <a:blip r:embed="rId3">
            <a:alphaModFix/>
          </a:blip>
          <a:srcRect t="921"/>
          <a:stretch/>
        </p:blipFill>
        <p:spPr>
          <a:xfrm>
            <a:off x="2199150" y="29625"/>
            <a:ext cx="6609251" cy="633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84974" y="112513"/>
            <a:ext cx="1342300" cy="617102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2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Network View of Popularity-banded Edges - EVC </a:t>
            </a:r>
            <a:r>
              <a:rPr lang="en-US" sz="1800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(N: 2363, E: 2356) 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3"/>
          <p:cNvSpPr txBox="1">
            <a:spLocks noGrp="1"/>
          </p:cNvSpPr>
          <p:nvPr>
            <p:ph type="sldNum" idx="12"/>
          </p:nvPr>
        </p:nvSpPr>
        <p:spPr>
          <a:xfrm>
            <a:off x="10993582" y="6446838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  <p:pic>
        <p:nvPicPr>
          <p:cNvPr id="351" name="Google Shape;35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050" y="555125"/>
            <a:ext cx="60960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44825" y="555125"/>
            <a:ext cx="6096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3"/>
          <p:cNvSpPr txBox="1"/>
          <p:nvPr/>
        </p:nvSpPr>
        <p:spPr>
          <a:xfrm>
            <a:off x="153950" y="6398550"/>
            <a:ext cx="1044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Q Scaling Based on Generated Data</a:t>
            </a:r>
            <a:endParaRPr sz="1800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4"/>
          <p:cNvSpPr txBox="1">
            <a:spLocks noGrp="1"/>
          </p:cNvSpPr>
          <p:nvPr>
            <p:ph type="sldNum" idx="12"/>
          </p:nvPr>
        </p:nvSpPr>
        <p:spPr>
          <a:xfrm>
            <a:off x="11666913" y="6446837"/>
            <a:ext cx="780000" cy="3651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  <p:sp>
        <p:nvSpPr>
          <p:cNvPr id="360" name="Google Shape;360;p4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Conclusions and Future Works</a:t>
            </a:r>
            <a:endParaRPr/>
          </a:p>
        </p:txBody>
      </p:sp>
      <p:sp>
        <p:nvSpPr>
          <p:cNvPr id="361" name="Google Shape;361;p44"/>
          <p:cNvSpPr txBox="1"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Conclusions: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No clear correlation between genre and success 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Q-model seems to translate well (Spotify popularity robust?)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Parameters effective for genre prediction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/>
              <a:t>Future Works: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Apply Q re-evaluation repeatedly and check network</a:t>
            </a:r>
            <a:endParaRPr/>
          </a:p>
          <a:p>
            <a:pPr marL="9144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US"/>
              <a:t>More data for accurate temporal results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5"/>
          <p:cNvSpPr txBox="1">
            <a:spLocks noGrp="1"/>
          </p:cNvSpPr>
          <p:nvPr>
            <p:ph type="title"/>
          </p:nvPr>
        </p:nvSpPr>
        <p:spPr>
          <a:xfrm>
            <a:off x="6655374" y="329184"/>
            <a:ext cx="3517567" cy="20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ookman Old Style"/>
              <a:buNone/>
            </a:pPr>
            <a:r>
              <a:rPr lang="en-US" sz="2800">
                <a:solidFill>
                  <a:schemeClr val="dk1"/>
                </a:solidFill>
              </a:rPr>
              <a:t>Acknowledgements</a:t>
            </a:r>
            <a:br>
              <a:rPr lang="en-US" sz="2800">
                <a:solidFill>
                  <a:schemeClr val="dk1"/>
                </a:solidFill>
              </a:rPr>
            </a:br>
            <a:r>
              <a:rPr lang="en-US" sz="2800">
                <a:solidFill>
                  <a:schemeClr val="dk1"/>
                </a:solidFill>
              </a:rPr>
              <a:t>&amp; References</a:t>
            </a:r>
            <a:endParaRPr/>
          </a:p>
        </p:txBody>
      </p:sp>
      <p:sp>
        <p:nvSpPr>
          <p:cNvPr id="367" name="Google Shape;367;p45"/>
          <p:cNvSpPr txBox="1"/>
          <p:nvPr/>
        </p:nvSpPr>
        <p:spPr>
          <a:xfrm>
            <a:off x="4806892" y="2909167"/>
            <a:ext cx="72144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Janosov, M., Musciotto, F., Battiston, F., &amp; Iñiguez, G. (2020). Elites, communities and the limited benefits of mentorship in electronic music. Scientific reports, 10(1), 3136. </a:t>
            </a:r>
            <a:r>
              <a:rPr lang="en-US" sz="1200" u="sng">
                <a:solidFill>
                  <a:schemeClr val="hlink"/>
                </a:solidFill>
                <a:latin typeface="Libre Franklin"/>
                <a:ea typeface="Libre Franklin"/>
                <a:cs typeface="Libre Franklin"/>
                <a:sym typeface="Libre Franklin"/>
                <a:hlinkClick r:id="rId3"/>
              </a:rPr>
              <a:t>https://doi.org/10.1038/s41598-020-60055-w</a:t>
            </a:r>
            <a:endParaRPr sz="1200">
              <a:solidFill>
                <a:srgbClr val="3F3F3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Sinatra, R., Wang, D., Deville, P., Song, C., &amp; Barabási, A. L. (2016). Quantifying the evolution of individual scientific impact. Science (New York, N.Y.), 354(6312), aaf5239. https://doi.org/10.1126/science.aaf5239</a:t>
            </a:r>
            <a:endParaRPr sz="1200">
              <a:solidFill>
                <a:srgbClr val="3F3F3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2286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Williams, O. E., Lacasa, L., &amp; Latora, V. (2019). Quantifying and predicting success in show business. </a:t>
            </a:r>
            <a:r>
              <a:rPr lang="en-US" sz="1200" i="1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Nature communications</a:t>
            </a:r>
            <a:r>
              <a:rPr lang="en-US" sz="12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US" sz="1200" i="1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10</a:t>
            </a:r>
            <a:r>
              <a:rPr lang="en-US" sz="12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(1), 2256. https://doi.org/10.1038/s41467-019-10213-0</a:t>
            </a:r>
            <a:endParaRPr sz="1200">
              <a:solidFill>
                <a:srgbClr val="3F3F3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228600" marR="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>
              <a:solidFill>
                <a:srgbClr val="3F3F3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228600" marR="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>
              <a:solidFill>
                <a:srgbClr val="3F3F3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228600" marR="0" lvl="0" indent="-228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212121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http://scienceofsuccess.barabasilab.com/</a:t>
            </a:r>
            <a:endParaRPr sz="1200">
              <a:solidFill>
                <a:srgbClr val="3F3F3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190500" marR="0" lvl="0" indent="-1905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>
              <a:solidFill>
                <a:srgbClr val="3F3F3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68" name="Google Shape;368;p45"/>
          <p:cNvSpPr txBox="1">
            <a:spLocks noGrp="1"/>
          </p:cNvSpPr>
          <p:nvPr>
            <p:ph type="sldNum" idx="12"/>
          </p:nvPr>
        </p:nvSpPr>
        <p:spPr>
          <a:xfrm>
            <a:off x="11597673" y="6446520"/>
            <a:ext cx="7800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  <p:sp>
        <p:nvSpPr>
          <p:cNvPr id="369" name="Google Shape;369;p45"/>
          <p:cNvSpPr txBox="1"/>
          <p:nvPr/>
        </p:nvSpPr>
        <p:spPr>
          <a:xfrm>
            <a:off x="1101117" y="1708732"/>
            <a:ext cx="2568102" cy="4801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Bookman Old Style"/>
                <a:ea typeface="Bookman Old Style"/>
                <a:cs typeface="Bookman Old Style"/>
                <a:sym typeface="Bookman Old Style"/>
              </a:rPr>
              <a:t>Questions?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0" name="Google Shape;370;p45"/>
          <p:cNvGrpSpPr/>
          <p:nvPr/>
        </p:nvGrpSpPr>
        <p:grpSpPr>
          <a:xfrm>
            <a:off x="755303" y="3092337"/>
            <a:ext cx="3259800" cy="1973441"/>
            <a:chOff x="0" y="464709"/>
            <a:chExt cx="3259800" cy="1973441"/>
          </a:xfrm>
        </p:grpSpPr>
        <p:sp>
          <p:nvSpPr>
            <p:cNvPr id="371" name="Google Shape;371;p45"/>
            <p:cNvSpPr/>
            <p:nvPr/>
          </p:nvSpPr>
          <p:spPr>
            <a:xfrm>
              <a:off x="0" y="464709"/>
              <a:ext cx="3259800" cy="873300"/>
            </a:xfrm>
            <a:prstGeom prst="roundRect">
              <a:avLst>
                <a:gd name="adj" fmla="val 10000"/>
              </a:avLst>
            </a:prstGeom>
            <a:solidFill>
              <a:srgbClr val="F5DF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45"/>
            <p:cNvSpPr/>
            <p:nvPr/>
          </p:nvSpPr>
          <p:spPr>
            <a:xfrm>
              <a:off x="264205" y="669610"/>
              <a:ext cx="480300" cy="4803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45"/>
            <p:cNvSpPr/>
            <p:nvPr/>
          </p:nvSpPr>
          <p:spPr>
            <a:xfrm>
              <a:off x="1008782" y="473094"/>
              <a:ext cx="2250900" cy="87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p45"/>
            <p:cNvSpPr txBox="1"/>
            <p:nvPr/>
          </p:nvSpPr>
          <p:spPr>
            <a:xfrm>
              <a:off x="1008782" y="473094"/>
              <a:ext cx="2250900" cy="87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2425" tIns="92425" rIns="92425" bIns="92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Libre Franklin"/>
                <a:buNone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Libre Franklin"/>
                  <a:ea typeface="Libre Franklin"/>
                  <a:cs typeface="Libre Franklin"/>
                  <a:sym typeface="Libre Franklin"/>
                </a:rPr>
                <a:t>Michael Mandulak: </a:t>
              </a:r>
              <a:r>
                <a:rPr lang="en-US" sz="1100">
                  <a:latin typeface="Libre Franklin"/>
                  <a:ea typeface="Libre Franklin"/>
                  <a:cs typeface="Libre Franklin"/>
                  <a:sym typeface="Libre Franklin"/>
                </a:rPr>
                <a:t>mandum@rpi.edu</a:t>
              </a:r>
              <a:endParaRPr sz="1100" b="0" i="0" u="none" strike="noStrike" cap="none">
                <a:solidFill>
                  <a:srgbClr val="000000"/>
                </a:solidFill>
                <a:latin typeface="Libre Franklin"/>
                <a:ea typeface="Libre Franklin"/>
                <a:cs typeface="Libre Franklin"/>
                <a:sym typeface="Libre Franklin"/>
              </a:endParaRPr>
            </a:p>
          </p:txBody>
        </p:sp>
        <p:sp>
          <p:nvSpPr>
            <p:cNvPr id="375" name="Google Shape;375;p45"/>
            <p:cNvSpPr/>
            <p:nvPr/>
          </p:nvSpPr>
          <p:spPr>
            <a:xfrm>
              <a:off x="1008782" y="1564850"/>
              <a:ext cx="2250900" cy="873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1096</Words>
  <Application>Microsoft Office PowerPoint</Application>
  <PresentationFormat>Widescreen</PresentationFormat>
  <Paragraphs>217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Libre Franklin</vt:lpstr>
      <vt:lpstr>Roboto</vt:lpstr>
      <vt:lpstr>Bookman Old Style</vt:lpstr>
      <vt:lpstr>Arial</vt:lpstr>
      <vt:lpstr>Calibri</vt:lpstr>
      <vt:lpstr>1_RetrospectVTI</vt:lpstr>
      <vt:lpstr>Success and Music Genres - Quantifying the Evolution of Individual Scientific Impact</vt:lpstr>
      <vt:lpstr>Outline</vt:lpstr>
      <vt:lpstr>Research Focus</vt:lpstr>
      <vt:lpstr>Methods Used</vt:lpstr>
      <vt:lpstr>Data Utilized</vt:lpstr>
      <vt:lpstr>Conclusions</vt:lpstr>
      <vt:lpstr>Takeaways</vt:lpstr>
      <vt:lpstr>Takeaways (cont.)</vt:lpstr>
      <vt:lpstr>Related Works of Interest</vt:lpstr>
      <vt:lpstr>Related Works Takeaways</vt:lpstr>
      <vt:lpstr>Research Project Goals</vt:lpstr>
      <vt:lpstr>Data Collection</vt:lpstr>
      <vt:lpstr>Genre Extraction</vt:lpstr>
      <vt:lpstr>PowerPoint Presentation</vt:lpstr>
      <vt:lpstr>PowerPoint Presentation</vt:lpstr>
      <vt:lpstr>PowerPoint Presentation</vt:lpstr>
      <vt:lpstr>Data Utilization</vt:lpstr>
      <vt:lpstr>PowerPoint Presentation</vt:lpstr>
      <vt:lpstr>PowerPoint Presentation</vt:lpstr>
      <vt:lpstr>PowerPoint Presentation</vt:lpstr>
      <vt:lpstr>PowerPoint Presentation</vt:lpstr>
      <vt:lpstr>Data Utilization</vt:lpstr>
      <vt:lpstr>Genre Prediction</vt:lpstr>
      <vt:lpstr>Data Utilization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 and Future Works</vt:lpstr>
      <vt:lpstr>Acknowledgements &amp; 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 and Music Genres - Quantifying the Evolution of Individual Scientific Impact</dc:title>
  <dc:creator>szymansk</dc:creator>
  <cp:lastModifiedBy>Szymanski, Bolek</cp:lastModifiedBy>
  <cp:revision>1</cp:revision>
  <dcterms:modified xsi:type="dcterms:W3CDTF">2021-11-29T02:53:51Z</dcterms:modified>
</cp:coreProperties>
</file>